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63" r:id="rId5"/>
    <p:sldId id="257" r:id="rId6"/>
    <p:sldId id="260" r:id="rId7"/>
    <p:sldId id="262" r:id="rId8"/>
    <p:sldId id="264" r:id="rId9"/>
    <p:sldId id="265" r:id="rId10"/>
    <p:sldId id="261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453"/>
  </p:normalViewPr>
  <p:slideViewPr>
    <p:cSldViewPr snapToGrid="0" snapToObjects="1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hotstatsltd-my.sharepoint.com/personal/laura_resco_hotstats_com/Documents/Projects/Blogs/COVID19%20Timeline%20Research/Data%20Analysis/March%20PR/LT%20by%20region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hotstatsltd-my.sharepoint.com/personal/laura_resco_hotstats_com/Documents/Projects/Blogs/COVID19%20Timeline%20Research/Data%20Analysis/March%20PR/LT%20by%20region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hotstatsltd-my.sharepoint.com/personal/laura_resco_hotstats_com/Documents/Projects/Blogs/COVID19%20Timeline%20Research/Data%20Analysis/Break%20Even%20(Data%20from%20Pablo)/Occupancy%20BEP/HFTP%20Presentation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US</a:t>
            </a:r>
            <a:r>
              <a:rPr lang="en-US" sz="2400" baseline="0"/>
              <a:t> GOPPAR and TRevPAR by city</a:t>
            </a:r>
          </a:p>
          <a:p>
            <a:pPr>
              <a:defRPr/>
            </a:pPr>
            <a:r>
              <a:rPr lang="en-US" sz="1600" b="0" i="0" u="none" strike="noStrike" baseline="0">
                <a:effectLst/>
              </a:rPr>
              <a:t>March 2020 YOY % change</a:t>
            </a:r>
            <a:endParaRPr lang="en-US" sz="1600"/>
          </a:p>
        </c:rich>
      </c:tx>
      <c:layout>
        <c:manualLayout>
          <c:xMode val="edge"/>
          <c:yMode val="edge"/>
          <c:x val="6.6052694718573141E-3"/>
          <c:y val="2.79818149049213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'League Table'!$B$43</c:f>
              <c:strCache>
                <c:ptCount val="1"/>
                <c:pt idx="0">
                  <c:v>GOPPAR YOY % Change</c:v>
                </c:pt>
              </c:strCache>
            </c:strRef>
          </c:tx>
          <c:spPr>
            <a:solidFill>
              <a:srgbClr val="5E6C8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8"/>
              <c:layout>
                <c:manualLayout>
                  <c:x val="-7.7538975617441355E-17"/>
                  <c:y val="-1.205857019810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B4-4FA9-B8B7-068D345CF55A}"/>
                </c:ext>
              </c:extLst>
            </c:dLbl>
            <c:dLbl>
              <c:idx val="9"/>
              <c:layout>
                <c:manualLayout>
                  <c:x val="0"/>
                  <c:y val="-1.5503875968992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B4-4FA9-B8B7-068D345CF55A}"/>
                </c:ext>
              </c:extLst>
            </c:dLbl>
            <c:dLbl>
              <c:idx val="10"/>
              <c:layout>
                <c:manualLayout>
                  <c:x val="0"/>
                  <c:y val="5.16795865633081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B4-4FA9-B8B7-068D345CF5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'League Table'!$A$44:$A$57</c:f>
              <c:strCache>
                <c:ptCount val="14"/>
                <c:pt idx="0">
                  <c:v>New York City</c:v>
                </c:pt>
                <c:pt idx="1">
                  <c:v>Chicago</c:v>
                </c:pt>
                <c:pt idx="2">
                  <c:v>Seattle</c:v>
                </c:pt>
                <c:pt idx="3">
                  <c:v>San Francisco</c:v>
                </c:pt>
                <c:pt idx="4">
                  <c:v>Washington DC</c:v>
                </c:pt>
                <c:pt idx="5">
                  <c:v>Denver</c:v>
                </c:pt>
                <c:pt idx="6">
                  <c:v>Los Angeles</c:v>
                </c:pt>
                <c:pt idx="7">
                  <c:v>Atlanta</c:v>
                </c:pt>
                <c:pt idx="8">
                  <c:v>Houston</c:v>
                </c:pt>
                <c:pt idx="9">
                  <c:v>Orlando</c:v>
                </c:pt>
                <c:pt idx="10">
                  <c:v>Phoenix</c:v>
                </c:pt>
                <c:pt idx="11">
                  <c:v>Miami</c:v>
                </c:pt>
                <c:pt idx="12">
                  <c:v>Austin</c:v>
                </c:pt>
                <c:pt idx="13">
                  <c:v>New Orleans</c:v>
                </c:pt>
              </c:strCache>
            </c:strRef>
          </c:cat>
          <c:val>
            <c:numRef>
              <c:f>'League Table'!$B$44:$B$57</c:f>
              <c:numCache>
                <c:formatCode>0.0%</c:formatCode>
                <c:ptCount val="14"/>
                <c:pt idx="0">
                  <c:v>-2.738</c:v>
                </c:pt>
                <c:pt idx="1">
                  <c:v>-2.4340000000000002</c:v>
                </c:pt>
                <c:pt idx="2">
                  <c:v>-1.575</c:v>
                </c:pt>
                <c:pt idx="3">
                  <c:v>-1.389</c:v>
                </c:pt>
                <c:pt idx="4">
                  <c:v>-1.179</c:v>
                </c:pt>
                <c:pt idx="5">
                  <c:v>-1.1340000000000001</c:v>
                </c:pt>
                <c:pt idx="6">
                  <c:v>-1.123</c:v>
                </c:pt>
                <c:pt idx="7">
                  <c:v>-1.1140000000000001</c:v>
                </c:pt>
                <c:pt idx="8">
                  <c:v>-1.06</c:v>
                </c:pt>
                <c:pt idx="9">
                  <c:v>-1.0429999999999999</c:v>
                </c:pt>
                <c:pt idx="10">
                  <c:v>-1.014</c:v>
                </c:pt>
                <c:pt idx="11">
                  <c:v>-0.95099999999999996</c:v>
                </c:pt>
                <c:pt idx="12">
                  <c:v>-0.95</c:v>
                </c:pt>
                <c:pt idx="13">
                  <c:v>-0.93599999999999994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B4-4FA9-B8B7-068D345CF55A}"/>
            </c:ext>
          </c:extLst>
        </c:ser>
        <c:ser>
          <c:idx val="2"/>
          <c:order val="2"/>
          <c:tx>
            <c:strRef>
              <c:f>'League Table'!$D$43</c:f>
              <c:strCache>
                <c:ptCount val="1"/>
                <c:pt idx="0">
                  <c:v>TRevPAR YOY % Change</c:v>
                </c:pt>
              </c:strCache>
            </c:strRef>
          </c:tx>
          <c:spPr>
            <a:solidFill>
              <a:srgbClr val="EE892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'League Table'!$A$44:$A$57</c:f>
              <c:strCache>
                <c:ptCount val="14"/>
                <c:pt idx="0">
                  <c:v>New York City</c:v>
                </c:pt>
                <c:pt idx="1">
                  <c:v>Chicago</c:v>
                </c:pt>
                <c:pt idx="2">
                  <c:v>Seattle</c:v>
                </c:pt>
                <c:pt idx="3">
                  <c:v>San Francisco</c:v>
                </c:pt>
                <c:pt idx="4">
                  <c:v>Washington DC</c:v>
                </c:pt>
                <c:pt idx="5">
                  <c:v>Denver</c:v>
                </c:pt>
                <c:pt idx="6">
                  <c:v>Los Angeles</c:v>
                </c:pt>
                <c:pt idx="7">
                  <c:v>Atlanta</c:v>
                </c:pt>
                <c:pt idx="8">
                  <c:v>Houston</c:v>
                </c:pt>
                <c:pt idx="9">
                  <c:v>Orlando</c:v>
                </c:pt>
                <c:pt idx="10">
                  <c:v>Phoenix</c:v>
                </c:pt>
                <c:pt idx="11">
                  <c:v>Miami</c:v>
                </c:pt>
                <c:pt idx="12">
                  <c:v>Austin</c:v>
                </c:pt>
                <c:pt idx="13">
                  <c:v>New Orleans</c:v>
                </c:pt>
              </c:strCache>
            </c:strRef>
          </c:cat>
          <c:val>
            <c:numRef>
              <c:f>'League Table'!$D$44:$D$57</c:f>
              <c:numCache>
                <c:formatCode>0.0%</c:formatCode>
                <c:ptCount val="14"/>
                <c:pt idx="0">
                  <c:v>-0.68799999999999994</c:v>
                </c:pt>
                <c:pt idx="1">
                  <c:v>-0.68200000000000005</c:v>
                </c:pt>
                <c:pt idx="2">
                  <c:v>-0.77800000000000002</c:v>
                </c:pt>
                <c:pt idx="3">
                  <c:v>-0.71299999999999997</c:v>
                </c:pt>
                <c:pt idx="4">
                  <c:v>-0.65200000000000002</c:v>
                </c:pt>
                <c:pt idx="5">
                  <c:v>-0.60599999999999998</c:v>
                </c:pt>
                <c:pt idx="6">
                  <c:v>-0.55400000000000005</c:v>
                </c:pt>
                <c:pt idx="7">
                  <c:v>-0.64</c:v>
                </c:pt>
                <c:pt idx="8">
                  <c:v>-0.65100000000000002</c:v>
                </c:pt>
                <c:pt idx="9">
                  <c:v>-0.69</c:v>
                </c:pt>
                <c:pt idx="10">
                  <c:v>-0.68500000000000005</c:v>
                </c:pt>
                <c:pt idx="11">
                  <c:v>-0.59299999999999997</c:v>
                </c:pt>
                <c:pt idx="12">
                  <c:v>-0.69200000000000006</c:v>
                </c:pt>
                <c:pt idx="13">
                  <c:v>-0.64599999999999991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B4-4FA9-B8B7-068D345CF5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5"/>
        <c:axId val="724922447"/>
        <c:axId val="550193583"/>
      </c:barChart>
      <c:lineChart>
        <c:grouping val="standard"/>
        <c:varyColors val="0"/>
        <c:ser>
          <c:idx val="1"/>
          <c:order val="1"/>
          <c:tx>
            <c:strRef>
              <c:f>'League Table'!$C$43</c:f>
              <c:strCache>
                <c:ptCount val="1"/>
                <c:pt idx="0">
                  <c:v>US: YOY GOPPAR % Change</c:v>
                </c:pt>
              </c:strCache>
            </c:strRef>
          </c:tx>
          <c:spPr>
            <a:ln w="28575" cap="rnd">
              <a:solidFill>
                <a:srgbClr val="8E9399"/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5"/>
              <c:spPr>
                <a:solidFill>
                  <a:srgbClr val="8E9399"/>
                </a:solidFill>
                <a:ln w="9525">
                  <a:solidFill>
                    <a:srgbClr val="8E9399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AAB4-4FA9-B8B7-068D345CF55A}"/>
              </c:ext>
            </c:extLst>
          </c:dPt>
          <c:dPt>
            <c:idx val="13"/>
            <c:marker>
              <c:symbol val="circle"/>
              <c:size val="5"/>
              <c:spPr>
                <a:solidFill>
                  <a:srgbClr val="8E9399"/>
                </a:solidFill>
                <a:ln w="9525">
                  <a:solidFill>
                    <a:srgbClr val="8E9399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AAB4-4FA9-B8B7-068D345CF55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B4-4FA9-B8B7-068D345CF55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B4-4FA9-B8B7-068D345CF55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AB4-4FA9-B8B7-068D345CF55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AB4-4FA9-B8B7-068D345CF55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AB4-4FA9-B8B7-068D345CF55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AB4-4FA9-B8B7-068D345CF55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AB4-4FA9-B8B7-068D345CF55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AB4-4FA9-B8B7-068D345CF55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AB4-4FA9-B8B7-068D345CF55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AB4-4FA9-B8B7-068D345CF55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AB4-4FA9-B8B7-068D345CF55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AB4-4FA9-B8B7-068D345CF55A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AB4-4FA9-B8B7-068D345CF55A}"/>
                </c:ext>
              </c:extLst>
            </c:dLbl>
            <c:dLbl>
              <c:idx val="13"/>
              <c:dLblPos val="b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AB4-4FA9-B8B7-068D345CF5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'League Table'!$A$44:$A$57</c:f>
              <c:strCache>
                <c:ptCount val="14"/>
                <c:pt idx="0">
                  <c:v>New York City</c:v>
                </c:pt>
                <c:pt idx="1">
                  <c:v>Chicago</c:v>
                </c:pt>
                <c:pt idx="2">
                  <c:v>Seattle</c:v>
                </c:pt>
                <c:pt idx="3">
                  <c:v>San Francisco</c:v>
                </c:pt>
                <c:pt idx="4">
                  <c:v>Washington DC</c:v>
                </c:pt>
                <c:pt idx="5">
                  <c:v>Denver</c:v>
                </c:pt>
                <c:pt idx="6">
                  <c:v>Los Angeles</c:v>
                </c:pt>
                <c:pt idx="7">
                  <c:v>Atlanta</c:v>
                </c:pt>
                <c:pt idx="8">
                  <c:v>Houston</c:v>
                </c:pt>
                <c:pt idx="9">
                  <c:v>Orlando</c:v>
                </c:pt>
                <c:pt idx="10">
                  <c:v>Phoenix</c:v>
                </c:pt>
                <c:pt idx="11">
                  <c:v>Miami</c:v>
                </c:pt>
                <c:pt idx="12">
                  <c:v>Austin</c:v>
                </c:pt>
                <c:pt idx="13">
                  <c:v>New Orleans</c:v>
                </c:pt>
              </c:strCache>
            </c:strRef>
          </c:cat>
          <c:val>
            <c:numRef>
              <c:f>'League Table'!$C$44:$C$57</c:f>
              <c:numCache>
                <c:formatCode>0.0%</c:formatCode>
                <c:ptCount val="14"/>
                <c:pt idx="0">
                  <c:v>-1.107</c:v>
                </c:pt>
                <c:pt idx="1">
                  <c:v>-1.107</c:v>
                </c:pt>
                <c:pt idx="2">
                  <c:v>-1.107</c:v>
                </c:pt>
                <c:pt idx="3">
                  <c:v>-1.107</c:v>
                </c:pt>
                <c:pt idx="4">
                  <c:v>-1.107</c:v>
                </c:pt>
                <c:pt idx="5">
                  <c:v>-1.107</c:v>
                </c:pt>
                <c:pt idx="6">
                  <c:v>-1.107</c:v>
                </c:pt>
                <c:pt idx="7">
                  <c:v>-1.107</c:v>
                </c:pt>
                <c:pt idx="8">
                  <c:v>-1.107</c:v>
                </c:pt>
                <c:pt idx="9">
                  <c:v>-1.107</c:v>
                </c:pt>
                <c:pt idx="10">
                  <c:v>-1.107</c:v>
                </c:pt>
                <c:pt idx="11">
                  <c:v>-1.107</c:v>
                </c:pt>
                <c:pt idx="12">
                  <c:v>-1.107</c:v>
                </c:pt>
                <c:pt idx="13">
                  <c:v>-1.107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AAB4-4FA9-B8B7-068D345CF5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4922447"/>
        <c:axId val="550193583"/>
      </c:lineChart>
      <c:catAx>
        <c:axId val="7249224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193583"/>
        <c:crosses val="autoZero"/>
        <c:auto val="1"/>
        <c:lblAlgn val="ctr"/>
        <c:lblOffset val="100"/>
        <c:noMultiLvlLbl val="0"/>
      </c:catAx>
      <c:valAx>
        <c:axId val="55019358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724922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Europe </a:t>
            </a:r>
            <a:r>
              <a:rPr lang="en-US" sz="2400" baseline="0"/>
              <a:t>GOPPAR and TRevPAR by country</a:t>
            </a:r>
          </a:p>
          <a:p>
            <a:pPr algn="ctr">
              <a:defRPr sz="2400"/>
            </a:pPr>
            <a:r>
              <a:rPr lang="en-US" sz="1600" baseline="0"/>
              <a:t>March 2020 YOY % Change</a:t>
            </a:r>
            <a:endParaRPr lang="en-US" sz="1600"/>
          </a:p>
        </c:rich>
      </c:tx>
      <c:layout>
        <c:manualLayout>
          <c:xMode val="edge"/>
          <c:yMode val="edge"/>
          <c:x val="1.1280010756392908E-2"/>
          <c:y val="1.12280488134859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'League Table'!$B$1</c:f>
              <c:strCache>
                <c:ptCount val="1"/>
                <c:pt idx="0">
                  <c:v>GOPPAR YOY % Change</c:v>
                </c:pt>
              </c:strCache>
            </c:strRef>
          </c:tx>
          <c:spPr>
            <a:solidFill>
              <a:srgbClr val="5E6C8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9"/>
              <c:layout>
                <c:manualLayout>
                  <c:x val="0"/>
                  <c:y val="-1.3745704467353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9F-4A74-9227-907468E6B3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'League Table'!$A$2:$A$16</c:f>
              <c:strCache>
                <c:ptCount val="15"/>
                <c:pt idx="0">
                  <c:v>France</c:v>
                </c:pt>
                <c:pt idx="1">
                  <c:v>Italy</c:v>
                </c:pt>
                <c:pt idx="2">
                  <c:v>Spain</c:v>
                </c:pt>
                <c:pt idx="3">
                  <c:v>Austria</c:v>
                </c:pt>
                <c:pt idx="4">
                  <c:v>Czechia</c:v>
                </c:pt>
                <c:pt idx="5">
                  <c:v>Portugal</c:v>
                </c:pt>
                <c:pt idx="6">
                  <c:v>Ireland</c:v>
                </c:pt>
                <c:pt idx="7">
                  <c:v>Poland</c:v>
                </c:pt>
                <c:pt idx="8">
                  <c:v>Switzerland</c:v>
                </c:pt>
                <c:pt idx="9">
                  <c:v>Belgium</c:v>
                </c:pt>
                <c:pt idx="10">
                  <c:v>Hungary</c:v>
                </c:pt>
                <c:pt idx="11">
                  <c:v>Germany</c:v>
                </c:pt>
                <c:pt idx="12">
                  <c:v>UK</c:v>
                </c:pt>
                <c:pt idx="13">
                  <c:v>Netherlands</c:v>
                </c:pt>
                <c:pt idx="14">
                  <c:v>Russia</c:v>
                </c:pt>
              </c:strCache>
            </c:strRef>
          </c:cat>
          <c:val>
            <c:numRef>
              <c:f>'League Table'!$B$2:$B$16</c:f>
              <c:numCache>
                <c:formatCode>0.0%</c:formatCode>
                <c:ptCount val="15"/>
                <c:pt idx="0">
                  <c:v>-2.093</c:v>
                </c:pt>
                <c:pt idx="1">
                  <c:v>-2.0920000000000001</c:v>
                </c:pt>
                <c:pt idx="2">
                  <c:v>-1.7989999999999999</c:v>
                </c:pt>
                <c:pt idx="3">
                  <c:v>-1.6990000000000001</c:v>
                </c:pt>
                <c:pt idx="4">
                  <c:v>-1.528</c:v>
                </c:pt>
                <c:pt idx="5">
                  <c:v>-1.506</c:v>
                </c:pt>
                <c:pt idx="6">
                  <c:v>-1.218</c:v>
                </c:pt>
                <c:pt idx="7">
                  <c:v>-1.1830000000000001</c:v>
                </c:pt>
                <c:pt idx="8">
                  <c:v>-1.143</c:v>
                </c:pt>
                <c:pt idx="9">
                  <c:v>-1.1200000000000001</c:v>
                </c:pt>
                <c:pt idx="10">
                  <c:v>-1.06</c:v>
                </c:pt>
                <c:pt idx="11">
                  <c:v>-1.042</c:v>
                </c:pt>
                <c:pt idx="12">
                  <c:v>-1.0169999999999999</c:v>
                </c:pt>
                <c:pt idx="13">
                  <c:v>-0.94499999999999995</c:v>
                </c:pt>
                <c:pt idx="14">
                  <c:v>-0.85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9F-4A74-9227-907468E6B37D}"/>
            </c:ext>
          </c:extLst>
        </c:ser>
        <c:ser>
          <c:idx val="2"/>
          <c:order val="2"/>
          <c:tx>
            <c:strRef>
              <c:f>'League Table'!$D$1</c:f>
              <c:strCache>
                <c:ptCount val="1"/>
                <c:pt idx="0">
                  <c:v>TRevPAR YOY % Change</c:v>
                </c:pt>
              </c:strCache>
            </c:strRef>
          </c:tx>
          <c:spPr>
            <a:solidFill>
              <a:srgbClr val="EE892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'League Table'!$A$2:$A$16</c:f>
              <c:strCache>
                <c:ptCount val="15"/>
                <c:pt idx="0">
                  <c:v>France</c:v>
                </c:pt>
                <c:pt idx="1">
                  <c:v>Italy</c:v>
                </c:pt>
                <c:pt idx="2">
                  <c:v>Spain</c:v>
                </c:pt>
                <c:pt idx="3">
                  <c:v>Austria</c:v>
                </c:pt>
                <c:pt idx="4">
                  <c:v>Czechia</c:v>
                </c:pt>
                <c:pt idx="5">
                  <c:v>Portugal</c:v>
                </c:pt>
                <c:pt idx="6">
                  <c:v>Ireland</c:v>
                </c:pt>
                <c:pt idx="7">
                  <c:v>Poland</c:v>
                </c:pt>
                <c:pt idx="8">
                  <c:v>Switzerland</c:v>
                </c:pt>
                <c:pt idx="9">
                  <c:v>Belgium</c:v>
                </c:pt>
                <c:pt idx="10">
                  <c:v>Hungary</c:v>
                </c:pt>
                <c:pt idx="11">
                  <c:v>Germany</c:v>
                </c:pt>
                <c:pt idx="12">
                  <c:v>UK</c:v>
                </c:pt>
                <c:pt idx="13">
                  <c:v>Netherlands</c:v>
                </c:pt>
                <c:pt idx="14">
                  <c:v>Russia</c:v>
                </c:pt>
              </c:strCache>
            </c:strRef>
          </c:cat>
          <c:val>
            <c:numRef>
              <c:f>'League Table'!$D$2:$D$16</c:f>
              <c:numCache>
                <c:formatCode>0.0%</c:formatCode>
                <c:ptCount val="15"/>
                <c:pt idx="0">
                  <c:v>-0.71599999999999997</c:v>
                </c:pt>
                <c:pt idx="1">
                  <c:v>-0.93500000000000005</c:v>
                </c:pt>
                <c:pt idx="2">
                  <c:v>-0.65300000000000002</c:v>
                </c:pt>
                <c:pt idx="3">
                  <c:v>-0.74</c:v>
                </c:pt>
                <c:pt idx="4">
                  <c:v>-0.75900000000000001</c:v>
                </c:pt>
                <c:pt idx="5">
                  <c:v>-0.67700000000000005</c:v>
                </c:pt>
                <c:pt idx="6">
                  <c:v>-0.63100000000000001</c:v>
                </c:pt>
                <c:pt idx="7">
                  <c:v>-0.71</c:v>
                </c:pt>
                <c:pt idx="8">
                  <c:v>-0.70399999999999996</c:v>
                </c:pt>
                <c:pt idx="9">
                  <c:v>-0.65600000000000003</c:v>
                </c:pt>
                <c:pt idx="10">
                  <c:v>-0.60899999999999999</c:v>
                </c:pt>
                <c:pt idx="11">
                  <c:v>-0.623</c:v>
                </c:pt>
                <c:pt idx="12">
                  <c:v>-0.54900000000000004</c:v>
                </c:pt>
                <c:pt idx="13">
                  <c:v>-0.67700000000000005</c:v>
                </c:pt>
                <c:pt idx="14">
                  <c:v>-0.44400000000000001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9F-4A74-9227-907468E6B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5"/>
        <c:axId val="670891695"/>
        <c:axId val="563576159"/>
      </c:barChart>
      <c:lineChart>
        <c:grouping val="standard"/>
        <c:varyColors val="0"/>
        <c:ser>
          <c:idx val="1"/>
          <c:order val="1"/>
          <c:tx>
            <c:strRef>
              <c:f>'League Table'!$C$1</c:f>
              <c:strCache>
                <c:ptCount val="1"/>
                <c:pt idx="0">
                  <c:v>Europe: YOY GOPPAR % Change</c:v>
                </c:pt>
              </c:strCache>
            </c:strRef>
          </c:tx>
          <c:spPr>
            <a:ln w="28575" cap="rnd">
              <a:solidFill>
                <a:srgbClr val="8E9399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rgbClr val="8E9399"/>
              </a:solidFill>
              <a:ln w="9525">
                <a:solidFill>
                  <a:srgbClr val="8E9399"/>
                </a:solidFill>
              </a:ln>
              <a:effectLst/>
            </c:spPr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889F-4A74-9227-907468E6B37D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889F-4A74-9227-907468E6B37D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889F-4A74-9227-907468E6B37D}"/>
              </c:ext>
            </c:extLst>
          </c:dPt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889F-4A74-9227-907468E6B37D}"/>
              </c:ext>
            </c:extLst>
          </c:dPt>
          <c:dPt>
            <c:idx val="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889F-4A74-9227-907468E6B37D}"/>
              </c:ext>
            </c:extLst>
          </c:dPt>
          <c:dPt>
            <c:idx val="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8-889F-4A74-9227-907468E6B37D}"/>
              </c:ext>
            </c:extLst>
          </c:dPt>
          <c:dPt>
            <c:idx val="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889F-4A74-9227-907468E6B37D}"/>
              </c:ext>
            </c:extLst>
          </c:dPt>
          <c:dPt>
            <c:idx val="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889F-4A74-9227-907468E6B37D}"/>
              </c:ext>
            </c:extLst>
          </c:dPt>
          <c:dPt>
            <c:idx val="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B-889F-4A74-9227-907468E6B37D}"/>
              </c:ext>
            </c:extLst>
          </c:dPt>
          <c:dPt>
            <c:idx val="1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C-889F-4A74-9227-907468E6B37D}"/>
              </c:ext>
            </c:extLst>
          </c:dPt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889F-4A74-9227-907468E6B37D}"/>
              </c:ext>
            </c:extLst>
          </c:dPt>
          <c:dPt>
            <c:idx val="1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E-889F-4A74-9227-907468E6B37D}"/>
              </c:ext>
            </c:extLst>
          </c:dPt>
          <c:dPt>
            <c:idx val="1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F-889F-4A74-9227-907468E6B37D}"/>
              </c:ext>
            </c:extLst>
          </c:dPt>
          <c:dLbls>
            <c:dLbl>
              <c:idx val="13"/>
              <c:dLblPos val="b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89F-4A74-9227-907468E6B3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'League Table'!$A$2:$A$16</c:f>
              <c:strCache>
                <c:ptCount val="15"/>
                <c:pt idx="0">
                  <c:v>France</c:v>
                </c:pt>
                <c:pt idx="1">
                  <c:v>Italy</c:v>
                </c:pt>
                <c:pt idx="2">
                  <c:v>Spain</c:v>
                </c:pt>
                <c:pt idx="3">
                  <c:v>Austria</c:v>
                </c:pt>
                <c:pt idx="4">
                  <c:v>Czechia</c:v>
                </c:pt>
                <c:pt idx="5">
                  <c:v>Portugal</c:v>
                </c:pt>
                <c:pt idx="6">
                  <c:v>Ireland</c:v>
                </c:pt>
                <c:pt idx="7">
                  <c:v>Poland</c:v>
                </c:pt>
                <c:pt idx="8">
                  <c:v>Switzerland</c:v>
                </c:pt>
                <c:pt idx="9">
                  <c:v>Belgium</c:v>
                </c:pt>
                <c:pt idx="10">
                  <c:v>Hungary</c:v>
                </c:pt>
                <c:pt idx="11">
                  <c:v>Germany</c:v>
                </c:pt>
                <c:pt idx="12">
                  <c:v>UK</c:v>
                </c:pt>
                <c:pt idx="13">
                  <c:v>Netherlands</c:v>
                </c:pt>
                <c:pt idx="14">
                  <c:v>Russia</c:v>
                </c:pt>
              </c:strCache>
            </c:strRef>
          </c:cat>
          <c:val>
            <c:numRef>
              <c:f>'League Table'!$C$2:$C$16</c:f>
              <c:numCache>
                <c:formatCode>0.0%</c:formatCode>
                <c:ptCount val="15"/>
                <c:pt idx="0">
                  <c:v>-1.159</c:v>
                </c:pt>
                <c:pt idx="1">
                  <c:v>-1.159</c:v>
                </c:pt>
                <c:pt idx="2">
                  <c:v>-1.159</c:v>
                </c:pt>
                <c:pt idx="3">
                  <c:v>-1.159</c:v>
                </c:pt>
                <c:pt idx="4">
                  <c:v>-1.159</c:v>
                </c:pt>
                <c:pt idx="5">
                  <c:v>-1.159</c:v>
                </c:pt>
                <c:pt idx="6">
                  <c:v>-1.159</c:v>
                </c:pt>
                <c:pt idx="7">
                  <c:v>-1.159</c:v>
                </c:pt>
                <c:pt idx="8">
                  <c:v>-1.159</c:v>
                </c:pt>
                <c:pt idx="9">
                  <c:v>-1.159</c:v>
                </c:pt>
                <c:pt idx="10">
                  <c:v>-1.159</c:v>
                </c:pt>
                <c:pt idx="11">
                  <c:v>-1.159</c:v>
                </c:pt>
                <c:pt idx="12">
                  <c:v>-1.159</c:v>
                </c:pt>
                <c:pt idx="13">
                  <c:v>-1.159</c:v>
                </c:pt>
                <c:pt idx="14">
                  <c:v>-1.159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889F-4A74-9227-907468E6B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0891695"/>
        <c:axId val="563576159"/>
      </c:lineChart>
      <c:catAx>
        <c:axId val="67089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576159"/>
        <c:crosses val="autoZero"/>
        <c:auto val="1"/>
        <c:lblAlgn val="ctr"/>
        <c:lblOffset val="100"/>
        <c:noMultiLvlLbl val="0"/>
      </c:catAx>
      <c:valAx>
        <c:axId val="563576159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67089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/>
              <a:t>Global Hotel Profits Hit</a:t>
            </a:r>
            <a:r>
              <a:rPr lang="en-GB" sz="2000" baseline="0"/>
              <a:t> Hard</a:t>
            </a:r>
          </a:p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100" baseline="0"/>
              <a:t>Year-over-year % Change</a:t>
            </a:r>
            <a:endParaRPr lang="en-GB" sz="1100"/>
          </a:p>
        </c:rich>
      </c:tx>
      <c:layout>
        <c:manualLayout>
          <c:xMode val="edge"/>
          <c:yMode val="edge"/>
          <c:x val="7.5307328891580858E-2"/>
          <c:y val="8.7856205474315698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1802436166724963E-3"/>
          <c:y val="6.5011342269298625E-2"/>
          <c:w val="0.76977177468201086"/>
          <c:h val="0.89433579466696633"/>
        </c:manualLayout>
      </c:layout>
      <c:lineChart>
        <c:grouping val="standard"/>
        <c:varyColors val="0"/>
        <c:ser>
          <c:idx val="0"/>
          <c:order val="0"/>
          <c:tx>
            <c:strRef>
              <c:f>Summary!$U$43</c:f>
              <c:strCache>
                <c:ptCount val="1"/>
                <c:pt idx="0">
                  <c:v>United States</c:v>
                </c:pt>
              </c:strCache>
            </c:strRef>
          </c:tx>
          <c:spPr>
            <a:ln w="28575" cap="rnd">
              <a:solidFill>
                <a:srgbClr val="C05B89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layout>
                <c:manualLayout>
                  <c:x val="3.9119964148447442E-2"/>
                  <c:y val="6.6311742494933072E-3"/>
                </c:manualLayout>
              </c:layout>
              <c:showLegendKey val="1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4E-4911-A207-20019AB485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 </c:separato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dash"/>
                      <a:round/>
                      <a:tailEnd type="oval"/>
                    </a:ln>
                    <a:effectLst/>
                  </c:spPr>
                </c15:leaderLines>
              </c:ext>
            </c:extLst>
          </c:dLbls>
          <c:cat>
            <c:numRef>
              <c:f>Summary!$T$44:$T$58</c:f>
              <c:numCache>
                <c:formatCode>mmm\ \'yy</c:formatCode>
                <c:ptCount val="15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</c:numCache>
            </c:numRef>
          </c:cat>
          <c:val>
            <c:numRef>
              <c:f>Summary!$U$44:$U$58</c:f>
              <c:numCache>
                <c:formatCode>0.0%</c:formatCode>
                <c:ptCount val="15"/>
                <c:pt idx="0">
                  <c:v>6.9354539010897387E-3</c:v>
                </c:pt>
                <c:pt idx="1">
                  <c:v>6.4581509102615176E-2</c:v>
                </c:pt>
                <c:pt idx="2">
                  <c:v>-1.295104971403882E-2</c:v>
                </c:pt>
                <c:pt idx="3">
                  <c:v>-4.6643169610851243E-2</c:v>
                </c:pt>
                <c:pt idx="4">
                  <c:v>2.4031365104262736E-2</c:v>
                </c:pt>
                <c:pt idx="5">
                  <c:v>7.2983352864042228E-3</c:v>
                </c:pt>
                <c:pt idx="6">
                  <c:v>-1.2859841475161615E-2</c:v>
                </c:pt>
                <c:pt idx="7">
                  <c:v>1.4833177766017114E-2</c:v>
                </c:pt>
                <c:pt idx="8">
                  <c:v>1.1075161734041217E-2</c:v>
                </c:pt>
                <c:pt idx="9">
                  <c:v>-4.0841829217918235E-2</c:v>
                </c:pt>
                <c:pt idx="10">
                  <c:v>5.9361656952801267E-2</c:v>
                </c:pt>
                <c:pt idx="11">
                  <c:v>0.10197821833498755</c:v>
                </c:pt>
                <c:pt idx="12">
                  <c:v>5.6951797010347249E-3</c:v>
                </c:pt>
                <c:pt idx="13">
                  <c:v>1.3519091946098571E-2</c:v>
                </c:pt>
                <c:pt idx="14">
                  <c:v>-1.1064841636249301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24E-4911-A207-20019AB485E7}"/>
            </c:ext>
          </c:extLst>
        </c:ser>
        <c:ser>
          <c:idx val="7"/>
          <c:order val="1"/>
          <c:tx>
            <c:strRef>
              <c:f>Summary!$AC$43</c:f>
              <c:strCache>
                <c:ptCount val="1"/>
                <c:pt idx="0">
                  <c:v>China</c:v>
                </c:pt>
              </c:strCache>
            </c:strRef>
          </c:tx>
          <c:spPr>
            <a:ln w="28575" cap="rnd">
              <a:solidFill>
                <a:srgbClr val="835C91">
                  <a:alpha val="49804"/>
                </a:srgbClr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layout>
                <c:manualLayout>
                  <c:x val="3.9205180680260666E-2"/>
                  <c:y val="4.8366500665986731E-2"/>
                </c:manualLayout>
              </c:layout>
              <c:tx>
                <c:rich>
                  <a:bodyPr/>
                  <a:lstStyle/>
                  <a:p>
                    <a:fld id="{18193F59-7104-9A48-B68E-3DA3F1EDCD16}" type="SERIESNAME">
                      <a:rPr lang="en-US" sz="900"/>
                      <a:pPr/>
                      <a:t>[SERIES NAME]</a:t>
                    </a:fld>
                    <a:r>
                      <a:rPr lang="en-US" sz="900" baseline="0"/>
                      <a:t> </a:t>
                    </a:r>
                    <a:fld id="{3A7B5441-46B0-BE4A-8E35-C7AB2612BF67}" type="VALUE">
                      <a:rPr lang="en-US" sz="900" baseline="0"/>
                      <a:pPr/>
                      <a:t>[VALUE]</a:t>
                    </a:fld>
                    <a:endParaRPr lang="en-US" sz="900" baseline="0"/>
                  </a:p>
                </c:rich>
              </c:tx>
              <c:showLegendKey val="1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24E-4911-A207-20019AB485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tailEnd type="oval"/>
                    </a:ln>
                  </c:spPr>
                </c15:leaderLines>
              </c:ext>
            </c:extLst>
          </c:dLbls>
          <c:cat>
            <c:numRef>
              <c:f>Summary!$T$44:$T$58</c:f>
              <c:numCache>
                <c:formatCode>mmm\ \'yy</c:formatCode>
                <c:ptCount val="15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</c:numCache>
            </c:numRef>
          </c:cat>
          <c:val>
            <c:numRef>
              <c:f>Summary!$AC$44:$AC$58</c:f>
              <c:numCache>
                <c:formatCode>0.0%</c:formatCode>
                <c:ptCount val="15"/>
                <c:pt idx="0">
                  <c:v>-1.6896636072437965E-2</c:v>
                </c:pt>
                <c:pt idx="1">
                  <c:v>-6.8187424251357598E-2</c:v>
                </c:pt>
                <c:pt idx="2">
                  <c:v>-2.8383084629659772E-2</c:v>
                </c:pt>
                <c:pt idx="3">
                  <c:v>-8.4879069084883407E-2</c:v>
                </c:pt>
                <c:pt idx="4">
                  <c:v>0.11476182289932835</c:v>
                </c:pt>
                <c:pt idx="5">
                  <c:v>-8.8800788482350512E-3</c:v>
                </c:pt>
                <c:pt idx="6">
                  <c:v>1.0712085014209505E-2</c:v>
                </c:pt>
                <c:pt idx="7">
                  <c:v>2.5693424539627419E-2</c:v>
                </c:pt>
                <c:pt idx="8">
                  <c:v>-9.1744713351537555E-2</c:v>
                </c:pt>
                <c:pt idx="9">
                  <c:v>-6.1947126762270655E-3</c:v>
                </c:pt>
                <c:pt idx="10">
                  <c:v>3.780099862515196E-2</c:v>
                </c:pt>
                <c:pt idx="11">
                  <c:v>8.1407656832723774E-3</c:v>
                </c:pt>
                <c:pt idx="12">
                  <c:v>-0.46828202014082765</c:v>
                </c:pt>
                <c:pt idx="13">
                  <c:v>-2.1857420456941914</c:v>
                </c:pt>
                <c:pt idx="14">
                  <c:v>-1.2343647422845518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024E-4911-A207-20019AB485E7}"/>
            </c:ext>
          </c:extLst>
        </c:ser>
        <c:ser>
          <c:idx val="9"/>
          <c:order val="2"/>
          <c:tx>
            <c:strRef>
              <c:f>Summary!$AE$43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layout>
                <c:manualLayout>
                  <c:x val="3.9122630953141453E-2"/>
                  <c:y val="-4.1199169751563465E-2"/>
                </c:manualLayout>
              </c:layout>
              <c:showLegendKey val="1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4E-4911-A207-20019AB485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dash"/>
                      <a:round/>
                      <a:tailEnd type="oval"/>
                    </a:ln>
                    <a:effectLst/>
                  </c:spPr>
                </c15:leaderLines>
              </c:ext>
            </c:extLst>
          </c:dLbls>
          <c:cat>
            <c:numRef>
              <c:f>Summary!$T$44:$T$58</c:f>
              <c:numCache>
                <c:formatCode>mmm\ \'yy</c:formatCode>
                <c:ptCount val="15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</c:numCache>
            </c:numRef>
          </c:cat>
          <c:val>
            <c:numRef>
              <c:f>Summary!$AE$44:$AE$58</c:f>
              <c:numCache>
                <c:formatCode>0.0%</c:formatCode>
                <c:ptCount val="15"/>
                <c:pt idx="0">
                  <c:v>1.9474485826221244E-2</c:v>
                </c:pt>
                <c:pt idx="1">
                  <c:v>3.6068507689211105E-2</c:v>
                </c:pt>
                <c:pt idx="2">
                  <c:v>4.6357511844149712E-2</c:v>
                </c:pt>
                <c:pt idx="3">
                  <c:v>-5.9696026811706382E-2</c:v>
                </c:pt>
                <c:pt idx="4">
                  <c:v>0.3861059678328882</c:v>
                </c:pt>
                <c:pt idx="5">
                  <c:v>-0.1160958262532561</c:v>
                </c:pt>
                <c:pt idx="6">
                  <c:v>-5.0204353939982127E-2</c:v>
                </c:pt>
                <c:pt idx="7">
                  <c:v>-0.21532183195887367</c:v>
                </c:pt>
                <c:pt idx="8">
                  <c:v>-8.268700692672204E-2</c:v>
                </c:pt>
                <c:pt idx="9">
                  <c:v>2.3313020098710613E-2</c:v>
                </c:pt>
                <c:pt idx="10">
                  <c:v>0.19339801797155665</c:v>
                </c:pt>
                <c:pt idx="11">
                  <c:v>6.2874245463605094E-2</c:v>
                </c:pt>
                <c:pt idx="12">
                  <c:v>-0.14745067070518947</c:v>
                </c:pt>
                <c:pt idx="13">
                  <c:v>-5.2982101809719517E-2</c:v>
                </c:pt>
                <c:pt idx="14">
                  <c:v>-1.0418347012809772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024E-4911-A207-20019AB485E7}"/>
            </c:ext>
          </c:extLst>
        </c:ser>
        <c:ser>
          <c:idx val="10"/>
          <c:order val="3"/>
          <c:tx>
            <c:strRef>
              <c:f>Summary!$AF$43</c:f>
              <c:strCache>
                <c:ptCount val="1"/>
                <c:pt idx="0">
                  <c:v>Italy</c:v>
                </c:pt>
              </c:strCache>
            </c:strRef>
          </c:tx>
          <c:spPr>
            <a:ln w="28575" cap="rnd">
              <a:solidFill>
                <a:srgbClr val="F38A31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layout>
                <c:manualLayout>
                  <c:x val="4.0005100870069164E-2"/>
                  <c:y val="-6.023166426016553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/>
                  </a:pPr>
                  <a:endParaRPr lang="en-US"/>
                </a:p>
              </c:txPr>
              <c:showLegendKey val="1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24E-4911-A207-20019AB485E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tailEnd type="oval"/>
                    </a:ln>
                  </c:spPr>
                </c15:leaderLines>
              </c:ext>
            </c:extLst>
          </c:dLbls>
          <c:cat>
            <c:numRef>
              <c:f>Summary!$T$44:$T$58</c:f>
              <c:numCache>
                <c:formatCode>mmm\ \'yy</c:formatCode>
                <c:ptCount val="15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</c:numCache>
            </c:numRef>
          </c:cat>
          <c:val>
            <c:numRef>
              <c:f>Summary!$AF$44:$AF$58</c:f>
              <c:numCache>
                <c:formatCode>0.0%</c:formatCode>
                <c:ptCount val="15"/>
                <c:pt idx="0">
                  <c:v>-0.49686312274129718</c:v>
                </c:pt>
                <c:pt idx="1">
                  <c:v>-7.4243961229542021E-3</c:v>
                </c:pt>
                <c:pt idx="2">
                  <c:v>0.25132245141818288</c:v>
                </c:pt>
                <c:pt idx="3">
                  <c:v>0.12873412104028237</c:v>
                </c:pt>
                <c:pt idx="4">
                  <c:v>0.10364766581505691</c:v>
                </c:pt>
                <c:pt idx="5">
                  <c:v>0.29876719137561536</c:v>
                </c:pt>
                <c:pt idx="6">
                  <c:v>0.12305353128145424</c:v>
                </c:pt>
                <c:pt idx="7">
                  <c:v>-4.8013529811240074E-2</c:v>
                </c:pt>
                <c:pt idx="8">
                  <c:v>0.14740529239462319</c:v>
                </c:pt>
                <c:pt idx="9">
                  <c:v>0.14168827372101322</c:v>
                </c:pt>
                <c:pt idx="10">
                  <c:v>9.1695212015343808E-2</c:v>
                </c:pt>
                <c:pt idx="11">
                  <c:v>0.34023570421954452</c:v>
                </c:pt>
                <c:pt idx="12">
                  <c:v>0.80619535385328223</c:v>
                </c:pt>
                <c:pt idx="13">
                  <c:v>-0.34754931062887806</c:v>
                </c:pt>
                <c:pt idx="14">
                  <c:v>-2.0917465963177655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024E-4911-A207-20019AB485E7}"/>
            </c:ext>
          </c:extLst>
        </c:ser>
        <c:ser>
          <c:idx val="11"/>
          <c:order val="4"/>
          <c:tx>
            <c:strRef>
              <c:f>Summary!$AG$43</c:f>
              <c:strCache>
                <c:ptCount val="1"/>
                <c:pt idx="0">
                  <c:v>Spain</c:v>
                </c:pt>
              </c:strCache>
            </c:strRef>
          </c:tx>
          <c:spPr>
            <a:ln w="28575" cap="rnd">
              <a:solidFill>
                <a:srgbClr val="5C6C87"/>
              </a:solidFill>
              <a:round/>
            </a:ln>
            <a:effectLst/>
          </c:spPr>
          <c:marker>
            <c:symbol val="none"/>
          </c:marker>
          <c:dPt>
            <c:idx val="0"/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024E-4911-A207-20019AB485E7}"/>
              </c:ext>
            </c:extLst>
          </c:dPt>
          <c:dLbls>
            <c:dLbl>
              <c:idx val="14"/>
              <c:layout>
                <c:manualLayout>
                  <c:x val="3.9100326768427777E-2"/>
                  <c:y val="-1.5764808156221017E-2"/>
                </c:manualLayout>
              </c:layout>
              <c:showLegendKey val="1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24E-4911-A207-20019AB485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dash"/>
                      <a:round/>
                      <a:tailEnd type="oval"/>
                    </a:ln>
                    <a:effectLst/>
                  </c:spPr>
                </c15:leaderLines>
              </c:ext>
            </c:extLst>
          </c:dLbls>
          <c:cat>
            <c:numRef>
              <c:f>Summary!$T$44:$T$58</c:f>
              <c:numCache>
                <c:formatCode>mmm\ \'yy</c:formatCode>
                <c:ptCount val="15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</c:numCache>
            </c:numRef>
          </c:cat>
          <c:val>
            <c:numRef>
              <c:f>Summary!$AG$44:$AG$58</c:f>
              <c:numCache>
                <c:formatCode>0.0%</c:formatCode>
                <c:ptCount val="15"/>
                <c:pt idx="0">
                  <c:v>-0.21783801597943231</c:v>
                </c:pt>
                <c:pt idx="1">
                  <c:v>-0.28708979795949174</c:v>
                </c:pt>
                <c:pt idx="2">
                  <c:v>-0.3394973795214441</c:v>
                </c:pt>
                <c:pt idx="3">
                  <c:v>-2.5842064145669141E-2</c:v>
                </c:pt>
                <c:pt idx="4">
                  <c:v>2.5518009231635164E-2</c:v>
                </c:pt>
                <c:pt idx="5">
                  <c:v>3.0514581354865733E-3</c:v>
                </c:pt>
                <c:pt idx="6">
                  <c:v>-1.5669705857711991E-2</c:v>
                </c:pt>
                <c:pt idx="7">
                  <c:v>5.0596441528321323E-2</c:v>
                </c:pt>
                <c:pt idx="8">
                  <c:v>7.3137065062456319E-2</c:v>
                </c:pt>
                <c:pt idx="9">
                  <c:v>3.9437695247375615E-2</c:v>
                </c:pt>
                <c:pt idx="10">
                  <c:v>-0.10095596439555976</c:v>
                </c:pt>
                <c:pt idx="11">
                  <c:v>1.6343523416534333E-2</c:v>
                </c:pt>
                <c:pt idx="12">
                  <c:v>0.32084485005287844</c:v>
                </c:pt>
                <c:pt idx="13">
                  <c:v>0.33727794821019597</c:v>
                </c:pt>
                <c:pt idx="14">
                  <c:v>-1.7993872975368417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024E-4911-A207-20019AB485E7}"/>
            </c:ext>
          </c:extLst>
        </c:ser>
        <c:ser>
          <c:idx val="13"/>
          <c:order val="5"/>
          <c:tx>
            <c:strRef>
              <c:f>Summary!$AJ$43</c:f>
              <c:strCache>
                <c:ptCount val="1"/>
                <c:pt idx="0">
                  <c:v>Middle East</c:v>
                </c:pt>
              </c:strCache>
            </c:strRef>
          </c:tx>
          <c:spPr>
            <a:ln w="28575" cap="rnd">
              <a:solidFill>
                <a:srgbClr val="EA6668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24E-4911-A207-20019AB485E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24E-4911-A207-20019AB485E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24E-4911-A207-20019AB485E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24E-4911-A207-20019AB485E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24E-4911-A207-20019AB485E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24E-4911-A207-20019AB485E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24E-4911-A207-20019AB485E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24E-4911-A207-20019AB485E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24E-4911-A207-20019AB485E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24E-4911-A207-20019AB485E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24E-4911-A207-20019AB485E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24E-4911-A207-20019AB485E7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24E-4911-A207-20019AB485E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24E-4911-A207-20019AB485E7}"/>
                </c:ext>
              </c:extLst>
            </c:dLbl>
            <c:dLbl>
              <c:idx val="14"/>
              <c:layout>
                <c:manualLayout>
                  <c:x val="3.9123600700302796E-2"/>
                  <c:y val="-9.614277844873112E-2"/>
                </c:manualLayout>
              </c:layout>
              <c:showLegendKey val="1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24E-4911-A207-20019AB485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1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dash"/>
                      <a:round/>
                      <a:tailEnd type="oval"/>
                    </a:ln>
                    <a:effectLst/>
                  </c:spPr>
                </c15:leaderLines>
              </c:ext>
            </c:extLst>
          </c:dLbls>
          <c:cat>
            <c:numRef>
              <c:f>Summary!$T$44:$T$58</c:f>
              <c:numCache>
                <c:formatCode>mmm\ \'yy</c:formatCode>
                <c:ptCount val="15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</c:numCache>
            </c:numRef>
          </c:cat>
          <c:val>
            <c:numRef>
              <c:f>Summary!$AJ$44:$AJ$58</c:f>
              <c:numCache>
                <c:formatCode>0.0%</c:formatCode>
                <c:ptCount val="15"/>
                <c:pt idx="0">
                  <c:v>-0.14793967661894392</c:v>
                </c:pt>
                <c:pt idx="1">
                  <c:v>-5.5542833366846289E-2</c:v>
                </c:pt>
                <c:pt idx="2">
                  <c:v>-9.2147545885017057E-2</c:v>
                </c:pt>
                <c:pt idx="3">
                  <c:v>-2.7324744075677421E-2</c:v>
                </c:pt>
                <c:pt idx="4">
                  <c:v>6.372605257094488E-2</c:v>
                </c:pt>
                <c:pt idx="5">
                  <c:v>-0.10660356790420578</c:v>
                </c:pt>
                <c:pt idx="6">
                  <c:v>4.5595466090397885E-2</c:v>
                </c:pt>
                <c:pt idx="7">
                  <c:v>-6.487575866549733E-2</c:v>
                </c:pt>
                <c:pt idx="8">
                  <c:v>3.1206098528191673E-2</c:v>
                </c:pt>
                <c:pt idx="9">
                  <c:v>6.8193023712699308E-2</c:v>
                </c:pt>
                <c:pt idx="10">
                  <c:v>-2.2527439251443071E-2</c:v>
                </c:pt>
                <c:pt idx="11">
                  <c:v>7.4757238929186176E-3</c:v>
                </c:pt>
                <c:pt idx="12">
                  <c:v>9.7547864510513671E-2</c:v>
                </c:pt>
                <c:pt idx="13">
                  <c:v>-0.10130049591646617</c:v>
                </c:pt>
                <c:pt idx="14">
                  <c:v>-0.98780761760165448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B-024E-4911-A207-20019AB485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89609072"/>
        <c:axId val="1895849504"/>
      </c:lineChart>
      <c:dateAx>
        <c:axId val="1889609072"/>
        <c:scaling>
          <c:orientation val="minMax"/>
        </c:scaling>
        <c:delete val="0"/>
        <c:axPos val="b"/>
        <c:numFmt formatCode="mmm\ \'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849504"/>
        <c:crosses val="autoZero"/>
        <c:auto val="1"/>
        <c:lblOffset val="100"/>
        <c:baseTimeUnit val="months"/>
      </c:dateAx>
      <c:valAx>
        <c:axId val="1895849504"/>
        <c:scaling>
          <c:orientation val="minMax"/>
          <c:max val="1"/>
        </c:scaling>
        <c:delete val="1"/>
        <c:axPos val="l"/>
        <c:numFmt formatCode="0.0%" sourceLinked="1"/>
        <c:majorTickMark val="out"/>
        <c:minorTickMark val="none"/>
        <c:tickLblPos val="nextTo"/>
        <c:crossAx val="188960907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Break-Even</a:t>
            </a:r>
            <a:r>
              <a:rPr lang="en-US" sz="2400" baseline="0" dirty="0"/>
              <a:t> Occupancy % by Region</a:t>
            </a:r>
          </a:p>
          <a:p>
            <a:pPr>
              <a:defRPr/>
            </a:pPr>
            <a:r>
              <a:rPr lang="en-US" i="1" baseline="0" dirty="0"/>
              <a:t>Historical break-even vs March 2020 Occupancy % and GOPPAR</a:t>
            </a:r>
          </a:p>
        </c:rich>
      </c:tx>
      <c:layout>
        <c:manualLayout>
          <c:xMode val="edge"/>
          <c:yMode val="edge"/>
          <c:x val="9.0921882187406915E-3"/>
          <c:y val="8.635578583765112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Break-Even Occupancy %</c:v>
                </c:pt>
              </c:strCache>
            </c:strRef>
          </c:tx>
          <c:spPr>
            <a:solidFill>
              <a:srgbClr val="5E6C8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5E6C8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Sheet2!$A$2:$A$5</c:f>
              <c:strCache>
                <c:ptCount val="4"/>
                <c:pt idx="0">
                  <c:v>US</c:v>
                </c:pt>
                <c:pt idx="1">
                  <c:v>Europe</c:v>
                </c:pt>
                <c:pt idx="2">
                  <c:v>APAC</c:v>
                </c:pt>
                <c:pt idx="3">
                  <c:v>Middle East</c:v>
                </c:pt>
              </c:strCache>
            </c:strRef>
          </c:cat>
          <c:val>
            <c:numRef>
              <c:f>Sheet2!$B$2:$B$5</c:f>
              <c:numCache>
                <c:formatCode>0.0%</c:formatCode>
                <c:ptCount val="4"/>
                <c:pt idx="0">
                  <c:v>0.373</c:v>
                </c:pt>
                <c:pt idx="1">
                  <c:v>0.34499999999999997</c:v>
                </c:pt>
                <c:pt idx="2">
                  <c:v>0.33169999999999999</c:v>
                </c:pt>
                <c:pt idx="3">
                  <c:v>0.2243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20-4971-BF48-3E0DF3102AB5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March 2020 Occupancy %</c:v>
                </c:pt>
              </c:strCache>
            </c:strRef>
          </c:tx>
          <c:spPr>
            <a:solidFill>
              <a:srgbClr val="EE892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EE892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Sheet2!$A$2:$A$5</c:f>
              <c:strCache>
                <c:ptCount val="4"/>
                <c:pt idx="0">
                  <c:v>US</c:v>
                </c:pt>
                <c:pt idx="1">
                  <c:v>Europe</c:v>
                </c:pt>
                <c:pt idx="2">
                  <c:v>APAC</c:v>
                </c:pt>
                <c:pt idx="3">
                  <c:v>Middle East</c:v>
                </c:pt>
              </c:strCache>
            </c:strRef>
          </c:cat>
          <c:val>
            <c:numRef>
              <c:f>Sheet2!$C$2:$C$5</c:f>
              <c:numCache>
                <c:formatCode>0.0%</c:formatCode>
                <c:ptCount val="4"/>
                <c:pt idx="0">
                  <c:v>0.315</c:v>
                </c:pt>
                <c:pt idx="1">
                  <c:v>0.27500000000000002</c:v>
                </c:pt>
                <c:pt idx="2">
                  <c:v>0.20300000000000001</c:v>
                </c:pt>
                <c:pt idx="3">
                  <c:v>0.34599999999999997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20-4971-BF48-3E0DF3102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4925007"/>
        <c:axId val="807466623"/>
      </c:barChart>
      <c:scatterChart>
        <c:scatterStyle val="lineMarker"/>
        <c:varyColors val="0"/>
        <c:ser>
          <c:idx val="2"/>
          <c:order val="2"/>
          <c:tx>
            <c:strRef>
              <c:f>Sheet2!$D$1</c:f>
              <c:strCache>
                <c:ptCount val="1"/>
                <c:pt idx="0">
                  <c:v>March 2020 GOPPAR (US Dollars)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45555F"/>
              </a:solidFill>
              <a:ln w="9525">
                <a:solidFill>
                  <a:srgbClr val="45555F"/>
                </a:solidFill>
              </a:ln>
              <a:effectLst/>
            </c:spPr>
          </c:marker>
          <c:dLbls>
            <c:spPr>
              <a:solidFill>
                <a:sysClr val="window" lastClr="FFFFFF"/>
              </a:solidFill>
              <a:ln cap="flat">
                <a:solidFill>
                  <a:srgbClr val="45555F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45555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strRef>
              <c:f>Sheet2!$A$2:$A$5</c:f>
              <c:strCache>
                <c:ptCount val="4"/>
                <c:pt idx="0">
                  <c:v>US</c:v>
                </c:pt>
                <c:pt idx="1">
                  <c:v>Europe</c:v>
                </c:pt>
                <c:pt idx="2">
                  <c:v>APAC</c:v>
                </c:pt>
                <c:pt idx="3">
                  <c:v>Middle East</c:v>
                </c:pt>
              </c:strCache>
            </c:strRef>
          </c:xVal>
          <c:yVal>
            <c:numRef>
              <c:f>Sheet2!$D$2:$D$5</c:f>
              <c:numCache>
                <c:formatCode>[$$-409]#,##0.00</c:formatCode>
                <c:ptCount val="4"/>
                <c:pt idx="0">
                  <c:v>-12.75</c:v>
                </c:pt>
                <c:pt idx="1">
                  <c:v>-8.75</c:v>
                </c:pt>
                <c:pt idx="2">
                  <c:v>-11.32</c:v>
                </c:pt>
                <c:pt idx="3">
                  <c:v>1.28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120-4971-BF48-3E0DF3102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4951407"/>
        <c:axId val="807468287"/>
      </c:scatterChart>
      <c:catAx>
        <c:axId val="1484925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7466623"/>
        <c:crosses val="autoZero"/>
        <c:auto val="1"/>
        <c:lblAlgn val="ctr"/>
        <c:lblOffset val="100"/>
        <c:noMultiLvlLbl val="0"/>
      </c:catAx>
      <c:valAx>
        <c:axId val="807466623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4925007"/>
        <c:crosses val="autoZero"/>
        <c:crossBetween val="between"/>
      </c:valAx>
      <c:valAx>
        <c:axId val="807468287"/>
        <c:scaling>
          <c:orientation val="minMax"/>
        </c:scaling>
        <c:delete val="0"/>
        <c:axPos val="r"/>
        <c:numFmt formatCode="[$$-409]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4951407"/>
        <c:crosses val="max"/>
        <c:crossBetween val="midCat"/>
      </c:valAx>
      <c:valAx>
        <c:axId val="1484951407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807468287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rawing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0.84404</cdr:x>
      <cdr:y>0.02239</cdr:y>
    </cdr:from>
    <cdr:to>
      <cdr:x>0.98391</cdr:x>
      <cdr:y>0.05814</cdr:y>
    </cdr:to>
    <cdr:pic>
      <cdr:nvPicPr>
        <cdr:cNvPr id="3" name="Graphic 1">
          <a:extLst xmlns:a="http://schemas.openxmlformats.org/drawingml/2006/main">
            <a:ext uri="{FF2B5EF4-FFF2-40B4-BE49-F238E27FC236}">
              <a16:creationId xmlns:a16="http://schemas.microsoft.com/office/drawing/2014/main" id="{3E6EA1C1-822C-4974-9C6F-0EE4BEE01A2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0137775" y="165100"/>
          <a:ext cx="1679972" cy="263525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0.84605</cdr:x>
      <cdr:y>0.02835</cdr:y>
    </cdr:from>
    <cdr:to>
      <cdr:x>0.98723</cdr:x>
      <cdr:y>0.064</cdr:y>
    </cdr:to>
    <cdr:pic>
      <cdr:nvPicPr>
        <cdr:cNvPr id="4" name="Graphic 3">
          <a:extLst xmlns:a="http://schemas.openxmlformats.org/drawingml/2006/main">
            <a:ext uri="{FF2B5EF4-FFF2-40B4-BE49-F238E27FC236}">
              <a16:creationId xmlns:a16="http://schemas.microsoft.com/office/drawing/2014/main" id="{BBC7B77F-3377-4176-97C6-E87BB9196F9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0067925" y="209549"/>
          <a:ext cx="1679972" cy="263525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0.78819</cdr:x>
      <cdr:y>0.03651</cdr:y>
    </cdr:from>
    <cdr:to>
      <cdr:x>0.91902</cdr:x>
      <cdr:y>0.07272</cdr:y>
    </cdr:to>
    <cdr:pic>
      <cdr:nvPicPr>
        <cdr:cNvPr id="2" name="Graphic 1">
          <a:extLst xmlns:a="http://schemas.openxmlformats.org/drawingml/2006/main">
            <a:ext uri="{FF2B5EF4-FFF2-40B4-BE49-F238E27FC236}">
              <a16:creationId xmlns:a16="http://schemas.microsoft.com/office/drawing/2014/main" id="{3DBE02E3-16EE-498A-A4D1-5458CDF4943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9642209" y="240198"/>
          <a:ext cx="1600514" cy="238168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0.84643</cdr:x>
      <cdr:y>0.01295</cdr:y>
    </cdr:from>
    <cdr:to>
      <cdr:x>0.98883</cdr:x>
      <cdr:y>0.04663</cdr:y>
    </cdr:to>
    <cdr:pic>
      <cdr:nvPicPr>
        <cdr:cNvPr id="3" name="Graphic 2">
          <a:extLst xmlns:a="http://schemas.openxmlformats.org/drawingml/2006/main">
            <a:ext uri="{FF2B5EF4-FFF2-40B4-BE49-F238E27FC236}">
              <a16:creationId xmlns:a16="http://schemas.microsoft.com/office/drawing/2014/main" id="{AA67633A-1D94-481B-B898-985153AA48F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9384506" y="95250"/>
          <a:ext cx="1578769" cy="24765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B7F85-9D84-459C-A352-CC5805F2F001}" type="datetimeFigureOut">
              <a:rPr lang="en-US" smtClean="0"/>
              <a:t>5/5/20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2C07B-E12B-4B90-8CFD-CC2695D2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7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2C07B-E12B-4B90-8CFD-CC2695D2E1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48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2C07B-E12B-4B90-8CFD-CC2695D2E1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4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5A44A-EFA3-F44F-9D8C-17A77792A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F9FA5-A382-D24C-9229-D3B8D73F5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B576F-F7DD-3343-BBC7-A97D3DE46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D389-2A35-1D4A-A1A5-C44B8A80F9C1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B5FE4-2A12-6B4B-9312-B083D73CF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9D29D-45E6-FC43-B0E5-599883DF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B08E-D6FC-C340-A2BC-E575879E7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46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3A3F6-0CC1-8F4B-A087-97AEBC33D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A12A6A-8EA8-254E-8348-66FF097F2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BA056-21CA-BB40-9CBC-248A037D0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D389-2A35-1D4A-A1A5-C44B8A80F9C1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99A0D-67EF-FD42-9BC9-A11BD7044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5D315-9427-5A42-8D3E-6D2D7A1E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B08E-D6FC-C340-A2BC-E575879E7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0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5362C1-B469-0645-99FB-58BA5F3D4F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87757A-26EB-BE46-B60A-E03547C56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D4E62-27D1-394F-828E-43C017BC7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D389-2A35-1D4A-A1A5-C44B8A80F9C1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8A436-7DC4-2040-8E20-9E1CCE0F1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08707-F4B1-F043-B2AD-397024F4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B08E-D6FC-C340-A2BC-E575879E7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05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35731-9352-024A-A25E-202EE43EC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12A05-17A9-EA46-B3EA-1E6D165BF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5CF7E-BEEF-B741-9B4E-1B210DD3E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D389-2A35-1D4A-A1A5-C44B8A80F9C1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B7790-47C7-B348-B7ED-975312D67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A4CF0-CC71-1042-BA49-267F6F99D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B08E-D6FC-C340-A2BC-E575879E7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1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23FC8-5A62-984D-949F-2BE2BA5DF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BB83E-CC68-6C40-B0CC-02F66ACAE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6CAF8-6137-304F-A57A-33AAE3D8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D389-2A35-1D4A-A1A5-C44B8A80F9C1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18BFB-2EB5-264A-9854-D638508C1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49B2F-1B42-9C4F-865B-FA1D664EF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B08E-D6FC-C340-A2BC-E575879E7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7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4870E-456E-BF46-AB03-CDB8AEFBF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6AEAC-932B-B644-965D-BF475157D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C2DBF-EE55-A745-B464-9B00A179D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61F99-929F-D840-8254-8F5519949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D389-2A35-1D4A-A1A5-C44B8A80F9C1}" type="datetimeFigureOut">
              <a:rPr lang="en-US" smtClean="0"/>
              <a:t>5/5/20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716E0-911F-1C4F-95AB-A540157CE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DB9F3-5CFD-AA40-9B1D-BC8CC5C16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B08E-D6FC-C340-A2BC-E575879E7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08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55FE7-A815-CA47-9392-44799ABCD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62652-D5ED-3246-8A7F-C97010C0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B78994-380A-D646-8D40-CAD4F1078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118C27-0F6F-8843-969F-7B4FFD8F6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E3C338-F14E-5847-96E5-ED7BD2D8F9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E0FDE8-6C00-B045-A807-4B0933AB5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D389-2A35-1D4A-A1A5-C44B8A80F9C1}" type="datetimeFigureOut">
              <a:rPr lang="en-US" smtClean="0"/>
              <a:t>5/5/20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524399-4D47-A049-B98D-3122297AD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89C1BE-52EB-BA48-BFB4-C17345413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B08E-D6FC-C340-A2BC-E575879E7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5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AADBE-411B-2B42-A958-DC40E348B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104EA0-881D-F643-896D-872B65CA9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D389-2A35-1D4A-A1A5-C44B8A80F9C1}" type="datetimeFigureOut">
              <a:rPr lang="en-US" smtClean="0"/>
              <a:t>5/5/20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513E3D-4080-794E-BD04-D3861D0FE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FFC2E-0DD7-B247-BFFF-2A1BD07E9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B08E-D6FC-C340-A2BC-E575879E7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ED776D-8772-684D-9000-75E2DD0A4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D389-2A35-1D4A-A1A5-C44B8A80F9C1}" type="datetimeFigureOut">
              <a:rPr lang="en-US" smtClean="0"/>
              <a:t>5/5/20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9E8720-69D7-AE47-8DA2-968486649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A9930-1C66-8743-9C2A-DC685419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B08E-D6FC-C340-A2BC-E575879E7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6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77067-1269-FE4C-A3DE-D4FEB8C42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602FB-6C32-DF4E-9FF3-CC5297871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FAE03-7E7E-614B-B451-0E14E9801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F7E69-E82B-0A47-AF34-9BFA7D5FA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D389-2A35-1D4A-A1A5-C44B8A80F9C1}" type="datetimeFigureOut">
              <a:rPr lang="en-US" smtClean="0"/>
              <a:t>5/5/20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A47B2E-06D5-924F-9AC6-BE6CB7EB7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AF985-EE2F-A947-8949-849CB3C7B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B08E-D6FC-C340-A2BC-E575879E7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9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E1B5D-D55F-E344-BD7A-5973D24DE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4B529D-1945-1C4E-B9CE-4D68BA9625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332755-BB0C-3144-ACD7-EF66ED281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CC271-B3A2-B948-8486-C49CF3A87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D389-2A35-1D4A-A1A5-C44B8A80F9C1}" type="datetimeFigureOut">
              <a:rPr lang="en-US" smtClean="0"/>
              <a:t>5/5/20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045CF-0788-144A-9A40-2D88EE7B4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EF31C-1DD3-954F-839A-4C6B07F41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B08E-D6FC-C340-A2BC-E575879E7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5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873DA1-59A4-F942-ADDD-AE255BBC4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042D2-1A08-674B-A409-80746F982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466E4-FE78-6841-ADC7-5E58374A8A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AD389-2A35-1D4A-A1A5-C44B8A80F9C1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0E839-AD30-C24C-83AA-B8BFCABD72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2F6FF-810C-0246-B5E5-8F34085CC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5B08E-D6FC-C340-A2BC-E575879E7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6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63D3B3-3DF4-4A40-878A-ECA1E09E4BA1}"/>
              </a:ext>
            </a:extLst>
          </p:cNvPr>
          <p:cNvSpPr/>
          <p:nvPr/>
        </p:nvSpPr>
        <p:spPr>
          <a:xfrm>
            <a:off x="0" y="0"/>
            <a:ext cx="1912690" cy="6858000"/>
          </a:xfrm>
          <a:prstGeom prst="rect">
            <a:avLst/>
          </a:prstGeom>
          <a:solidFill>
            <a:srgbClr val="EE892D"/>
          </a:solidFill>
          <a:ln>
            <a:solidFill>
              <a:srgbClr val="EE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AE3566-3AE7-44A0-9353-778A15A86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831" y="1469464"/>
            <a:ext cx="6041136" cy="148437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6E4C335-0941-47EC-99FF-615DB095D1FD}"/>
              </a:ext>
            </a:extLst>
          </p:cNvPr>
          <p:cNvSpPr txBox="1">
            <a:spLocks/>
          </p:cNvSpPr>
          <p:nvPr/>
        </p:nvSpPr>
        <p:spPr>
          <a:xfrm>
            <a:off x="1524000" y="4008022"/>
            <a:ext cx="10668000" cy="13804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FF DIN Round Pro" charset="0"/>
                <a:ea typeface="FF DIN Round Pro" charset="0"/>
                <a:cs typeface="FF DIN Round Pro" charset="0"/>
              </a:defRPr>
            </a:lvl1pPr>
          </a:lstStyle>
          <a:p>
            <a:pPr algn="ctr"/>
            <a:r>
              <a:rPr lang="en-GB" b="0" dirty="0">
                <a:solidFill>
                  <a:srgbClr val="48535E"/>
                </a:solidFill>
                <a:latin typeface="FF DIN Round Pro Light" charset="0"/>
                <a:ea typeface="FF DIN Round Pro Light" charset="0"/>
                <a:cs typeface="FF DIN Round Pro Light" charset="0"/>
              </a:rPr>
              <a:t> Finding Your Way in the COVID-19 </a:t>
            </a:r>
          </a:p>
          <a:p>
            <a:pPr algn="ctr"/>
            <a:r>
              <a:rPr lang="en-GB" b="0" dirty="0">
                <a:solidFill>
                  <a:srgbClr val="48535E"/>
                </a:solidFill>
                <a:latin typeface="FF DIN Round Pro Light" charset="0"/>
                <a:ea typeface="FF DIN Round Pro Light" charset="0"/>
                <a:cs typeface="FF DIN Round Pro Light" charset="0"/>
              </a:rPr>
              <a:t>World of Hotel Profitability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EDC4F4-5ED3-49D0-BEC7-ADE30CC3DA94}"/>
              </a:ext>
            </a:extLst>
          </p:cNvPr>
          <p:cNvCxnSpPr/>
          <p:nvPr/>
        </p:nvCxnSpPr>
        <p:spPr>
          <a:xfrm>
            <a:off x="2869035" y="3429000"/>
            <a:ext cx="7977930" cy="0"/>
          </a:xfrm>
          <a:prstGeom prst="line">
            <a:avLst/>
          </a:prstGeom>
          <a:ln w="19050">
            <a:solidFill>
              <a:srgbClr val="8E9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684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7BCC4E4-3D0B-4F99-843F-83DD750079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786394"/>
              </p:ext>
            </p:extLst>
          </p:nvPr>
        </p:nvGraphicFramePr>
        <p:xfrm>
          <a:off x="615820" y="74645"/>
          <a:ext cx="11056776" cy="6662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7845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B6810969-4D11-D849-B456-BF1BCA16C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"/>
            <a:ext cx="12192000" cy="685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5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9F033B0-2254-438C-B53B-27762D2E98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9039601"/>
              </p:ext>
            </p:extLst>
          </p:nvPr>
        </p:nvGraphicFramePr>
        <p:xfrm>
          <a:off x="419878" y="74644"/>
          <a:ext cx="11336693" cy="6680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7124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049C4-0CDE-456D-846C-90DE2A002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777"/>
            <a:ext cx="12475949" cy="67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54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6329DF0-BC72-A14A-BA7C-FF93C8BDE4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953941"/>
              </p:ext>
            </p:extLst>
          </p:nvPr>
        </p:nvGraphicFramePr>
        <p:xfrm>
          <a:off x="213064" y="168675"/>
          <a:ext cx="12233429" cy="657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8184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6A4DA92-0D22-4068-B8BC-C5DD46BEF6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4415124"/>
              </p:ext>
            </p:extLst>
          </p:nvPr>
        </p:nvGraphicFramePr>
        <p:xfrm>
          <a:off x="1166327" y="65314"/>
          <a:ext cx="10217020" cy="6708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5616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4485067-7525-A444-BF2F-58A37188A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400050"/>
            <a:ext cx="11158538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92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DB4D835FF3A44D99C71068B1C72095" ma:contentTypeVersion="13" ma:contentTypeDescription="Create a new document." ma:contentTypeScope="" ma:versionID="8ff33853715ba89fd6f48ce99700e2ee">
  <xsd:schema xmlns:xsd="http://www.w3.org/2001/XMLSchema" xmlns:xs="http://www.w3.org/2001/XMLSchema" xmlns:p="http://schemas.microsoft.com/office/2006/metadata/properties" xmlns:ns3="ac90bec7-3a1b-42de-932d-6d8dab2757c9" xmlns:ns4="7e86985e-60d6-4ec0-8f52-c7cf99567901" targetNamespace="http://schemas.microsoft.com/office/2006/metadata/properties" ma:root="true" ma:fieldsID="d965e08904e015cd33e8a3ec7cdd075e" ns3:_="" ns4:_="">
    <xsd:import namespace="ac90bec7-3a1b-42de-932d-6d8dab2757c9"/>
    <xsd:import namespace="7e86985e-60d6-4ec0-8f52-c7cf9956790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90bec7-3a1b-42de-932d-6d8dab2757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6985e-60d6-4ec0-8f52-c7cf995679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1E484D-9518-4944-B445-98409FE413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90bec7-3a1b-42de-932d-6d8dab2757c9"/>
    <ds:schemaRef ds:uri="7e86985e-60d6-4ec0-8f52-c7cf995679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508388-4EB6-4060-93F7-441F4BFF06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E400C6-7926-46DA-906E-22D816AC956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7e86985e-60d6-4ec0-8f52-c7cf99567901"/>
    <ds:schemaRef ds:uri="http://schemas.microsoft.com/office/2006/documentManagement/types"/>
    <ds:schemaRef ds:uri="ac90bec7-3a1b-42de-932d-6d8dab2757c9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2361</TotalTime>
  <Words>81</Words>
  <Application>Microsoft Macintosh PowerPoint</Application>
  <PresentationFormat>Widescreen</PresentationFormat>
  <Paragraphs>24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FF DIN Round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Tanya Venegas</dc:creator>
  <cp:lastModifiedBy>David Eisen</cp:lastModifiedBy>
  <cp:revision>4</cp:revision>
  <cp:lastPrinted>2020-05-05T18:24:36Z</cp:lastPrinted>
  <dcterms:created xsi:type="dcterms:W3CDTF">2020-05-05T02:54:33Z</dcterms:created>
  <dcterms:modified xsi:type="dcterms:W3CDTF">2020-05-06T19:02:25Z</dcterms:modified>
</cp:coreProperties>
</file>